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7-5.png>
</file>

<file path=ppt/media/image-7-6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image" Target="../media/image-7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720096"/>
            <a:ext cx="7415927" cy="2129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Introducción a SQL avanzado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6350437" y="4219694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Este curso te ayudará a dominar SQL avanzado y a optimizar tu manejo de bases de datos. Aprenderás sobre JOIN, INSERT, DELETE, y cómo optimizar tus consultas para obtener resultados óptimos.</a:t>
            </a:r>
            <a:endParaRPr lang="en-US" sz="1944" dirty="0"/>
          </a:p>
        </p:txBody>
      </p:sp>
      <p:sp>
        <p:nvSpPr>
          <p:cNvPr id="7" name="Shape 4"/>
          <p:cNvSpPr/>
          <p:nvPr/>
        </p:nvSpPr>
        <p:spPr>
          <a:xfrm>
            <a:off x="6350437" y="6096000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F23EE5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93550" y="6244709"/>
            <a:ext cx="108704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dirty="0">
                <a:solidFill>
                  <a:srgbClr val="3C3838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</a:t>
            </a:r>
            <a:endParaRPr lang="en-US" sz="768" dirty="0"/>
          </a:p>
        </p:txBody>
      </p:sp>
      <p:sp>
        <p:nvSpPr>
          <p:cNvPr id="9" name="Text 6"/>
          <p:cNvSpPr/>
          <p:nvPr/>
        </p:nvSpPr>
        <p:spPr>
          <a:xfrm>
            <a:off x="6868716" y="6077545"/>
            <a:ext cx="2989540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Enrique Fernandez</a:t>
            </a:r>
            <a:endParaRPr lang="en-US" sz="2430" dirty="0"/>
          </a:p>
        </p:txBody>
      </p:sp>
      <p:pic>
        <p:nvPicPr>
          <p:cNvPr id="10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203013"/>
            <a:ext cx="1180992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Tipos de JOIN: INNER, LEFT, RIGHT, FULL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591639"/>
            <a:ext cx="277391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INNER JOIN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224218"/>
            <a:ext cx="277391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Devuelve solo las filas que coincidan en ambas tablas.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4247793" y="3591639"/>
            <a:ext cx="277391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LEFT JOIN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4247793" y="4224218"/>
            <a:ext cx="2773918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Devuelve todas las filas de la tabla izquierda y las filas coincidentes de la tabla derecha.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7631549" y="3591639"/>
            <a:ext cx="277391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RIGHT JOIN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7631549" y="4224218"/>
            <a:ext cx="2773918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Devuelve todas las filas de la tabla derecha y las filas coincidentes de la tabla izquierda.</a:t>
            </a:r>
            <a:endParaRPr lang="en-US" sz="1944" dirty="0"/>
          </a:p>
        </p:txBody>
      </p:sp>
      <p:sp>
        <p:nvSpPr>
          <p:cNvPr id="11" name="Text 9"/>
          <p:cNvSpPr/>
          <p:nvPr/>
        </p:nvSpPr>
        <p:spPr>
          <a:xfrm>
            <a:off x="11015305" y="3591639"/>
            <a:ext cx="277391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FULL JOIN</a:t>
            </a:r>
            <a:endParaRPr lang="en-US" sz="2430" dirty="0"/>
          </a:p>
        </p:txBody>
      </p:sp>
      <p:sp>
        <p:nvSpPr>
          <p:cNvPr id="12" name="Text 10"/>
          <p:cNvSpPr/>
          <p:nvPr/>
        </p:nvSpPr>
        <p:spPr>
          <a:xfrm>
            <a:off x="11015305" y="4224218"/>
            <a:ext cx="277391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Devuelve todas las filas de ambas tablas, incluso si no hay coincidencias.</a:t>
            </a:r>
            <a:endParaRPr lang="en-US" sz="1944" dirty="0"/>
          </a:p>
        </p:txBody>
      </p:sp>
      <p:pic>
        <p:nvPicPr>
          <p:cNvPr id="13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96012" y="873800"/>
            <a:ext cx="6444615" cy="6336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989"/>
              </a:lnSpc>
              <a:buNone/>
            </a:pPr>
            <a:r>
              <a:rPr lang="en-US" sz="399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Sintaxis y ejemplos de JOIN</a:t>
            </a:r>
            <a:endParaRPr lang="en-US" sz="3991" dirty="0"/>
          </a:p>
        </p:txBody>
      </p:sp>
      <p:sp>
        <p:nvSpPr>
          <p:cNvPr id="6" name="Shape 3"/>
          <p:cNvSpPr/>
          <p:nvPr/>
        </p:nvSpPr>
        <p:spPr>
          <a:xfrm>
            <a:off x="6196012" y="2039541"/>
            <a:ext cx="456128" cy="456128"/>
          </a:xfrm>
          <a:prstGeom prst="roundRect">
            <a:avLst>
              <a:gd name="adj" fmla="val 2000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58890" y="2115503"/>
            <a:ext cx="130254" cy="3042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5"/>
              </a:lnSpc>
              <a:buNone/>
            </a:pPr>
            <a:r>
              <a:rPr lang="en-US" sz="239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395" dirty="0"/>
          </a:p>
        </p:txBody>
      </p:sp>
      <p:sp>
        <p:nvSpPr>
          <p:cNvPr id="8" name="Text 5"/>
          <p:cNvSpPr/>
          <p:nvPr/>
        </p:nvSpPr>
        <p:spPr>
          <a:xfrm>
            <a:off x="6854904" y="2039541"/>
            <a:ext cx="2534483" cy="316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5"/>
              </a:lnSpc>
              <a:buNone/>
            </a:pPr>
            <a:r>
              <a:rPr lang="en-US" sz="199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Sintaxis Básica</a:t>
            </a:r>
            <a:endParaRPr lang="en-US" sz="1996" dirty="0"/>
          </a:p>
        </p:txBody>
      </p:sp>
      <p:sp>
        <p:nvSpPr>
          <p:cNvPr id="9" name="Text 6"/>
          <p:cNvSpPr/>
          <p:nvPr/>
        </p:nvSpPr>
        <p:spPr>
          <a:xfrm>
            <a:off x="6854904" y="2477929"/>
            <a:ext cx="7065883" cy="32432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55"/>
              </a:lnSpc>
              <a:buNone/>
            </a:pPr>
            <a:r>
              <a:rPr lang="en-US" sz="15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SELECT * FROM tabla1 JOIN tabla2 ON condición.</a:t>
            </a:r>
            <a:endParaRPr lang="en-US" sz="1597" dirty="0"/>
          </a:p>
        </p:txBody>
      </p:sp>
      <p:sp>
        <p:nvSpPr>
          <p:cNvPr id="10" name="Shape 7"/>
          <p:cNvSpPr/>
          <p:nvPr/>
        </p:nvSpPr>
        <p:spPr>
          <a:xfrm>
            <a:off x="6196012" y="3233023"/>
            <a:ext cx="456128" cy="456128"/>
          </a:xfrm>
          <a:prstGeom prst="roundRect">
            <a:avLst>
              <a:gd name="adj" fmla="val 2000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44841" y="3308985"/>
            <a:ext cx="158472" cy="3042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5"/>
              </a:lnSpc>
              <a:buNone/>
            </a:pPr>
            <a:r>
              <a:rPr lang="en-US" sz="239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395" dirty="0"/>
          </a:p>
        </p:txBody>
      </p:sp>
      <p:sp>
        <p:nvSpPr>
          <p:cNvPr id="12" name="Text 9"/>
          <p:cNvSpPr/>
          <p:nvPr/>
        </p:nvSpPr>
        <p:spPr>
          <a:xfrm>
            <a:off x="6854904" y="3233023"/>
            <a:ext cx="2806541" cy="316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5"/>
              </a:lnSpc>
              <a:buNone/>
            </a:pPr>
            <a:r>
              <a:rPr lang="en-US" sz="199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Ejemplo de INNER JOIN</a:t>
            </a:r>
            <a:endParaRPr lang="en-US" sz="1996" dirty="0"/>
          </a:p>
        </p:txBody>
      </p:sp>
      <p:sp>
        <p:nvSpPr>
          <p:cNvPr id="13" name="Text 10"/>
          <p:cNvSpPr/>
          <p:nvPr/>
        </p:nvSpPr>
        <p:spPr>
          <a:xfrm>
            <a:off x="6854904" y="3671411"/>
            <a:ext cx="7065883" cy="648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5"/>
              </a:lnSpc>
              <a:buNone/>
            </a:pPr>
            <a:r>
              <a:rPr lang="en-US" sz="15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SELECT * FROM clientes INNER JOIN pedidos ON clientes.id = pedidos.cliente_id.</a:t>
            </a:r>
            <a:endParaRPr lang="en-US" sz="1597" dirty="0"/>
          </a:p>
        </p:txBody>
      </p:sp>
      <p:sp>
        <p:nvSpPr>
          <p:cNvPr id="14" name="Shape 11"/>
          <p:cNvSpPr/>
          <p:nvPr/>
        </p:nvSpPr>
        <p:spPr>
          <a:xfrm>
            <a:off x="6196012" y="4750832"/>
            <a:ext cx="456128" cy="456128"/>
          </a:xfrm>
          <a:prstGeom prst="roundRect">
            <a:avLst>
              <a:gd name="adj" fmla="val 2000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42817" y="4826794"/>
            <a:ext cx="162401" cy="3042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5"/>
              </a:lnSpc>
              <a:buNone/>
            </a:pPr>
            <a:r>
              <a:rPr lang="en-US" sz="239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395" dirty="0"/>
          </a:p>
        </p:txBody>
      </p:sp>
      <p:sp>
        <p:nvSpPr>
          <p:cNvPr id="16" name="Text 13"/>
          <p:cNvSpPr/>
          <p:nvPr/>
        </p:nvSpPr>
        <p:spPr>
          <a:xfrm>
            <a:off x="6854904" y="4750832"/>
            <a:ext cx="2631281" cy="316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5"/>
              </a:lnSpc>
              <a:buNone/>
            </a:pPr>
            <a:r>
              <a:rPr lang="en-US" sz="199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Ejemplo de LEFT JOIN</a:t>
            </a:r>
            <a:endParaRPr lang="en-US" sz="1996" dirty="0"/>
          </a:p>
        </p:txBody>
      </p:sp>
      <p:sp>
        <p:nvSpPr>
          <p:cNvPr id="17" name="Text 14"/>
          <p:cNvSpPr/>
          <p:nvPr/>
        </p:nvSpPr>
        <p:spPr>
          <a:xfrm>
            <a:off x="6854904" y="5189220"/>
            <a:ext cx="7065883" cy="648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5"/>
              </a:lnSpc>
              <a:buNone/>
            </a:pPr>
            <a:r>
              <a:rPr lang="en-US" sz="15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SELECT * FROM clientes LEFT JOIN pedidos ON clientes.id = pedidos.cliente_id.</a:t>
            </a:r>
            <a:endParaRPr lang="en-US" sz="1597" dirty="0"/>
          </a:p>
        </p:txBody>
      </p:sp>
      <p:sp>
        <p:nvSpPr>
          <p:cNvPr id="18" name="Shape 15"/>
          <p:cNvSpPr/>
          <p:nvPr/>
        </p:nvSpPr>
        <p:spPr>
          <a:xfrm>
            <a:off x="6196012" y="6268641"/>
            <a:ext cx="456128" cy="456128"/>
          </a:xfrm>
          <a:prstGeom prst="roundRect">
            <a:avLst>
              <a:gd name="adj" fmla="val 20004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341031" y="6344603"/>
            <a:ext cx="166092" cy="3042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95"/>
              </a:lnSpc>
              <a:buNone/>
            </a:pPr>
            <a:r>
              <a:rPr lang="en-US" sz="2395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395" dirty="0"/>
          </a:p>
        </p:txBody>
      </p:sp>
      <p:sp>
        <p:nvSpPr>
          <p:cNvPr id="20" name="Text 17"/>
          <p:cNvSpPr/>
          <p:nvPr/>
        </p:nvSpPr>
        <p:spPr>
          <a:xfrm>
            <a:off x="6854904" y="6268641"/>
            <a:ext cx="2776657" cy="3168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95"/>
              </a:lnSpc>
              <a:buNone/>
            </a:pPr>
            <a:r>
              <a:rPr lang="en-US" sz="199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Ejemplo de RIGHT JOIN</a:t>
            </a:r>
            <a:endParaRPr lang="en-US" sz="1996" dirty="0"/>
          </a:p>
        </p:txBody>
      </p:sp>
      <p:sp>
        <p:nvSpPr>
          <p:cNvPr id="21" name="Text 18"/>
          <p:cNvSpPr/>
          <p:nvPr/>
        </p:nvSpPr>
        <p:spPr>
          <a:xfrm>
            <a:off x="6854904" y="6707029"/>
            <a:ext cx="7065883" cy="648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55"/>
              </a:lnSpc>
              <a:buNone/>
            </a:pPr>
            <a:r>
              <a:rPr lang="en-US" sz="1597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SELECT * FROM clientes RIGHT JOIN pedidos ON clientes.id = pedidos.cliente_id.</a:t>
            </a:r>
            <a:endParaRPr lang="en-US" sz="1597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132195" y="671393"/>
            <a:ext cx="7852410" cy="11532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540"/>
              </a:lnSpc>
              <a:buNone/>
            </a:pPr>
            <a:r>
              <a:rPr lang="en-US" sz="3632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Cláusula INSERT: Insertar datos en tablas</a:t>
            </a:r>
            <a:endParaRPr lang="en-US" sz="3632" dirty="0"/>
          </a:p>
        </p:txBody>
      </p:sp>
      <p:sp>
        <p:nvSpPr>
          <p:cNvPr id="6" name="Shape 3"/>
          <p:cNvSpPr/>
          <p:nvPr/>
        </p:nvSpPr>
        <p:spPr>
          <a:xfrm>
            <a:off x="6132195" y="2101334"/>
            <a:ext cx="7852410" cy="1078230"/>
          </a:xfrm>
          <a:prstGeom prst="roundRect">
            <a:avLst>
              <a:gd name="adj" fmla="val 770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24243" y="2293382"/>
            <a:ext cx="2306479" cy="288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0"/>
              </a:lnSpc>
              <a:buNone/>
            </a:pPr>
            <a:r>
              <a:rPr lang="en-US" sz="181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Sintaxis Básica</a:t>
            </a:r>
            <a:endParaRPr lang="en-US" sz="1816" dirty="0"/>
          </a:p>
        </p:txBody>
      </p:sp>
      <p:sp>
        <p:nvSpPr>
          <p:cNvPr id="8" name="Text 5"/>
          <p:cNvSpPr/>
          <p:nvPr/>
        </p:nvSpPr>
        <p:spPr>
          <a:xfrm>
            <a:off x="6324243" y="2692241"/>
            <a:ext cx="7468314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25"/>
              </a:lnSpc>
              <a:buNone/>
            </a:pPr>
            <a:r>
              <a:rPr lang="en-US" sz="145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INSERT INTO tabla (columna1, columna2, ...) VALUES (valor1, valor2, ...).</a:t>
            </a:r>
            <a:endParaRPr lang="en-US" sz="1453" dirty="0"/>
          </a:p>
        </p:txBody>
      </p:sp>
      <p:sp>
        <p:nvSpPr>
          <p:cNvPr id="9" name="Shape 6"/>
          <p:cNvSpPr/>
          <p:nvPr/>
        </p:nvSpPr>
        <p:spPr>
          <a:xfrm>
            <a:off x="6132195" y="3363992"/>
            <a:ext cx="7852410" cy="1373505"/>
          </a:xfrm>
          <a:prstGeom prst="roundRect">
            <a:avLst>
              <a:gd name="adj" fmla="val 604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324243" y="3556040"/>
            <a:ext cx="2306479" cy="288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0"/>
              </a:lnSpc>
              <a:buNone/>
            </a:pPr>
            <a:r>
              <a:rPr lang="en-US" sz="181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Ejemplo</a:t>
            </a:r>
            <a:endParaRPr lang="en-US" sz="1816" dirty="0"/>
          </a:p>
        </p:txBody>
      </p:sp>
      <p:sp>
        <p:nvSpPr>
          <p:cNvPr id="11" name="Text 8"/>
          <p:cNvSpPr/>
          <p:nvPr/>
        </p:nvSpPr>
        <p:spPr>
          <a:xfrm>
            <a:off x="6324243" y="3954899"/>
            <a:ext cx="7468314" cy="590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25"/>
              </a:lnSpc>
              <a:buNone/>
            </a:pPr>
            <a:r>
              <a:rPr lang="en-US" sz="145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INSERT INTO clientes (nombre, apellido, email) VALUES ('Juan', 'Pérez', 'juan.perez@example.com').</a:t>
            </a:r>
            <a:endParaRPr lang="en-US" sz="1453" dirty="0"/>
          </a:p>
        </p:txBody>
      </p:sp>
      <p:sp>
        <p:nvSpPr>
          <p:cNvPr id="12" name="Shape 9"/>
          <p:cNvSpPr/>
          <p:nvPr/>
        </p:nvSpPr>
        <p:spPr>
          <a:xfrm>
            <a:off x="6132195" y="4921925"/>
            <a:ext cx="7852410" cy="1373505"/>
          </a:xfrm>
          <a:prstGeom prst="roundRect">
            <a:avLst>
              <a:gd name="adj" fmla="val 6046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24243" y="5113973"/>
            <a:ext cx="2306479" cy="288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0"/>
              </a:lnSpc>
              <a:buNone/>
            </a:pPr>
            <a:r>
              <a:rPr lang="en-US" sz="181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Valores por defecto</a:t>
            </a:r>
            <a:endParaRPr lang="en-US" sz="1816" dirty="0"/>
          </a:p>
        </p:txBody>
      </p:sp>
      <p:sp>
        <p:nvSpPr>
          <p:cNvPr id="14" name="Text 11"/>
          <p:cNvSpPr/>
          <p:nvPr/>
        </p:nvSpPr>
        <p:spPr>
          <a:xfrm>
            <a:off x="6324243" y="5512832"/>
            <a:ext cx="7468314" cy="5905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25"/>
              </a:lnSpc>
              <a:buNone/>
            </a:pPr>
            <a:r>
              <a:rPr lang="en-US" sz="145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columnas que no se especifican en la cláusula VALUES tomarán el valor por defecto si está definido.</a:t>
            </a:r>
            <a:endParaRPr lang="en-US" sz="1453" dirty="0"/>
          </a:p>
        </p:txBody>
      </p:sp>
      <p:sp>
        <p:nvSpPr>
          <p:cNvPr id="15" name="Shape 12"/>
          <p:cNvSpPr/>
          <p:nvPr/>
        </p:nvSpPr>
        <p:spPr>
          <a:xfrm>
            <a:off x="6132195" y="6479858"/>
            <a:ext cx="7852410" cy="1078230"/>
          </a:xfrm>
          <a:prstGeom prst="roundRect">
            <a:avLst>
              <a:gd name="adj" fmla="val 770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324243" y="6671905"/>
            <a:ext cx="2306479" cy="288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0"/>
              </a:lnSpc>
              <a:buNone/>
            </a:pPr>
            <a:r>
              <a:rPr lang="en-US" sz="1816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Claves primarias</a:t>
            </a:r>
            <a:endParaRPr lang="en-US" sz="1816" dirty="0"/>
          </a:p>
        </p:txBody>
      </p:sp>
      <p:sp>
        <p:nvSpPr>
          <p:cNvPr id="17" name="Text 14"/>
          <p:cNvSpPr/>
          <p:nvPr/>
        </p:nvSpPr>
        <p:spPr>
          <a:xfrm>
            <a:off x="6324243" y="7070765"/>
            <a:ext cx="7468314" cy="2952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25"/>
              </a:lnSpc>
              <a:buNone/>
            </a:pPr>
            <a:r>
              <a:rPr lang="en-US" sz="1453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Las claves primarias deben ser únicas y no se pueden duplicar.</a:t>
            </a:r>
            <a:endParaRPr lang="en-US" sz="1453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862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8382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5462" y="3640217"/>
            <a:ext cx="11606689" cy="7459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874"/>
              </a:lnSpc>
              <a:buNone/>
            </a:pPr>
            <a:r>
              <a:rPr lang="en-US" sz="4699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Cláusula DELETE: Eliminar datos de tablas</a:t>
            </a:r>
            <a:endParaRPr lang="en-US" sz="4699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462" y="4744164"/>
            <a:ext cx="4319826" cy="95476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74063" y="6056948"/>
            <a:ext cx="2983825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37"/>
              </a:lnSpc>
              <a:buNone/>
            </a:pPr>
            <a:r>
              <a:rPr lang="en-US" sz="23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Sintaxis Básica</a:t>
            </a:r>
            <a:endParaRPr lang="en-US" sz="2350" dirty="0"/>
          </a:p>
        </p:txBody>
      </p:sp>
      <p:sp>
        <p:nvSpPr>
          <p:cNvPr id="8" name="Text 4"/>
          <p:cNvSpPr/>
          <p:nvPr/>
        </p:nvSpPr>
        <p:spPr>
          <a:xfrm>
            <a:off x="1074063" y="6572964"/>
            <a:ext cx="3842623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07"/>
              </a:lnSpc>
              <a:buNone/>
            </a:pPr>
            <a:r>
              <a:rPr lang="en-US" sz="188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DELETE FROM tabla WHERE condición.</a:t>
            </a:r>
            <a:endParaRPr lang="en-US" sz="188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5287" y="4744164"/>
            <a:ext cx="4319826" cy="9547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93888" y="6056948"/>
            <a:ext cx="2983825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37"/>
              </a:lnSpc>
              <a:buNone/>
            </a:pPr>
            <a:r>
              <a:rPr lang="en-US" sz="23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Ejemplo</a:t>
            </a:r>
            <a:endParaRPr lang="en-US" sz="2350" dirty="0"/>
          </a:p>
        </p:txBody>
      </p:sp>
      <p:sp>
        <p:nvSpPr>
          <p:cNvPr id="11" name="Text 6"/>
          <p:cNvSpPr/>
          <p:nvPr/>
        </p:nvSpPr>
        <p:spPr>
          <a:xfrm>
            <a:off x="5393888" y="6572964"/>
            <a:ext cx="3842623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07"/>
              </a:lnSpc>
              <a:buNone/>
            </a:pPr>
            <a:r>
              <a:rPr lang="en-US" sz="188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DELETE FROM clientes WHERE id = 123.</a:t>
            </a:r>
            <a:endParaRPr lang="en-US" sz="188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5113" y="4744164"/>
            <a:ext cx="4319826" cy="95476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13714" y="6056948"/>
            <a:ext cx="3279338" cy="372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937"/>
              </a:lnSpc>
              <a:buNone/>
            </a:pPr>
            <a:r>
              <a:rPr lang="en-US" sz="23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Eliminar todos los datos</a:t>
            </a:r>
            <a:endParaRPr lang="en-US" sz="2350" dirty="0"/>
          </a:p>
        </p:txBody>
      </p:sp>
      <p:sp>
        <p:nvSpPr>
          <p:cNvPr id="14" name="Text 8"/>
          <p:cNvSpPr/>
          <p:nvPr/>
        </p:nvSpPr>
        <p:spPr>
          <a:xfrm>
            <a:off x="9713714" y="6572964"/>
            <a:ext cx="3842623" cy="7639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007"/>
              </a:lnSpc>
              <a:buNone/>
            </a:pPr>
            <a:r>
              <a:rPr lang="en-US" sz="188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DELETE FROM tabla. ¡Usa con precaución!</a:t>
            </a:r>
            <a:endParaRPr lang="en-US" sz="1880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3890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49122" y="3219926"/>
            <a:ext cx="8779669" cy="6597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95"/>
              </a:lnSpc>
              <a:buNone/>
            </a:pPr>
            <a:r>
              <a:rPr lang="en-US" sz="4156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Optimización de consultas con JOIN</a:t>
            </a:r>
            <a:endParaRPr lang="en-US" sz="4156" dirty="0"/>
          </a:p>
        </p:txBody>
      </p:sp>
      <p:sp>
        <p:nvSpPr>
          <p:cNvPr id="6" name="Shape 3"/>
          <p:cNvSpPr/>
          <p:nvPr/>
        </p:nvSpPr>
        <p:spPr>
          <a:xfrm>
            <a:off x="1549122" y="4196239"/>
            <a:ext cx="11532156" cy="3452336"/>
          </a:xfrm>
          <a:prstGeom prst="roundRect">
            <a:avLst>
              <a:gd name="adj" fmla="val 275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1556742" y="4203859"/>
            <a:ext cx="11516916" cy="60602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767840" y="4338042"/>
            <a:ext cx="5332452" cy="337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0"/>
              </a:lnSpc>
              <a:buNone/>
            </a:pPr>
            <a:r>
              <a:rPr lang="en-US" sz="166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Índice</a:t>
            </a:r>
            <a:endParaRPr lang="en-US" sz="1662" dirty="0"/>
          </a:p>
        </p:txBody>
      </p:sp>
      <p:sp>
        <p:nvSpPr>
          <p:cNvPr id="9" name="Text 6"/>
          <p:cNvSpPr/>
          <p:nvPr/>
        </p:nvSpPr>
        <p:spPr>
          <a:xfrm>
            <a:off x="7530108" y="4338042"/>
            <a:ext cx="5332452" cy="337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0"/>
              </a:lnSpc>
              <a:buNone/>
            </a:pPr>
            <a:r>
              <a:rPr lang="en-US" sz="166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Descripción</a:t>
            </a:r>
            <a:endParaRPr lang="en-US" sz="1662" dirty="0"/>
          </a:p>
        </p:txBody>
      </p:sp>
      <p:sp>
        <p:nvSpPr>
          <p:cNvPr id="10" name="Shape 7"/>
          <p:cNvSpPr/>
          <p:nvPr/>
        </p:nvSpPr>
        <p:spPr>
          <a:xfrm>
            <a:off x="1556742" y="4809887"/>
            <a:ext cx="11516916" cy="9436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767840" y="4944070"/>
            <a:ext cx="5332452" cy="337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0"/>
              </a:lnSpc>
              <a:buNone/>
            </a:pPr>
            <a:r>
              <a:rPr lang="en-US" sz="166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Índice</a:t>
            </a:r>
            <a:endParaRPr lang="en-US" sz="1662" dirty="0"/>
          </a:p>
        </p:txBody>
      </p:sp>
      <p:sp>
        <p:nvSpPr>
          <p:cNvPr id="12" name="Text 9"/>
          <p:cNvSpPr/>
          <p:nvPr/>
        </p:nvSpPr>
        <p:spPr>
          <a:xfrm>
            <a:off x="7530108" y="4944070"/>
            <a:ext cx="5332452" cy="6753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60"/>
              </a:lnSpc>
              <a:buNone/>
            </a:pPr>
            <a:r>
              <a:rPr lang="en-US" sz="166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 un acceso rápido a los datos en la tabla, mejorando el rendimiento de las consultas.</a:t>
            </a:r>
            <a:endParaRPr lang="en-US" sz="1662" dirty="0"/>
          </a:p>
        </p:txBody>
      </p:sp>
      <p:sp>
        <p:nvSpPr>
          <p:cNvPr id="13" name="Shape 10"/>
          <p:cNvSpPr/>
          <p:nvPr/>
        </p:nvSpPr>
        <p:spPr>
          <a:xfrm>
            <a:off x="1556742" y="5753576"/>
            <a:ext cx="11516916" cy="9436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767840" y="5887760"/>
            <a:ext cx="5332452" cy="337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0"/>
              </a:lnSpc>
              <a:buNone/>
            </a:pPr>
            <a:r>
              <a:rPr lang="en-US" sz="166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Optimizador de consultas</a:t>
            </a:r>
            <a:endParaRPr lang="en-US" sz="1662" dirty="0"/>
          </a:p>
        </p:txBody>
      </p:sp>
      <p:sp>
        <p:nvSpPr>
          <p:cNvPr id="15" name="Text 12"/>
          <p:cNvSpPr/>
          <p:nvPr/>
        </p:nvSpPr>
        <p:spPr>
          <a:xfrm>
            <a:off x="7530108" y="5887760"/>
            <a:ext cx="5332452" cy="6753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60"/>
              </a:lnSpc>
              <a:buNone/>
            </a:pPr>
            <a:r>
              <a:rPr lang="en-US" sz="166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Evalúa diferentes planes de consulta y elige el más eficiente.</a:t>
            </a:r>
            <a:endParaRPr lang="en-US" sz="1662" dirty="0"/>
          </a:p>
        </p:txBody>
      </p:sp>
      <p:sp>
        <p:nvSpPr>
          <p:cNvPr id="16" name="Shape 13"/>
          <p:cNvSpPr/>
          <p:nvPr/>
        </p:nvSpPr>
        <p:spPr>
          <a:xfrm>
            <a:off x="1556742" y="6697266"/>
            <a:ext cx="11516916" cy="9436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1767840" y="6831449"/>
            <a:ext cx="5332452" cy="3376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60"/>
              </a:lnSpc>
              <a:buNone/>
            </a:pPr>
            <a:r>
              <a:rPr lang="en-US" sz="166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JOINs optimizados</a:t>
            </a:r>
            <a:endParaRPr lang="en-US" sz="1662" dirty="0"/>
          </a:p>
        </p:txBody>
      </p:sp>
      <p:sp>
        <p:nvSpPr>
          <p:cNvPr id="18" name="Text 15"/>
          <p:cNvSpPr/>
          <p:nvPr/>
        </p:nvSpPr>
        <p:spPr>
          <a:xfrm>
            <a:off x="7530108" y="6831449"/>
            <a:ext cx="5332452" cy="6753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60"/>
              </a:lnSpc>
              <a:buNone/>
            </a:pPr>
            <a:r>
              <a:rPr lang="en-US" sz="1662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Utilizar JOINs apropiados (INNER, LEFT, RIGHT, FULL) para reducir la cantidad de datos procesados.</a:t>
            </a:r>
            <a:endParaRPr lang="en-US" sz="1662" dirty="0"/>
          </a:p>
        </p:txBody>
      </p:sp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864084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86408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Buenas prácticas y consideraciones de seguridad</a:t>
            </a:r>
            <a:endParaRPr lang="en-US" sz="3402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37" y="1814513"/>
            <a:ext cx="431959" cy="4319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4837" y="241923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Seguridad de datos</a:t>
            </a:r>
            <a:endParaRPr lang="en-US" sz="1701" dirty="0"/>
          </a:p>
        </p:txBody>
      </p:sp>
      <p:sp>
        <p:nvSpPr>
          <p:cNvPr id="8" name="Text 4"/>
          <p:cNvSpPr/>
          <p:nvPr/>
        </p:nvSpPr>
        <p:spPr>
          <a:xfrm>
            <a:off x="604837" y="279273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Usa contraseñas seguras, controla el acceso y protege tus bases de datos de ataques.</a:t>
            </a:r>
            <a:endParaRPr lang="en-US" sz="1361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37" y="3587710"/>
            <a:ext cx="431959" cy="4319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4837" y="419242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Código limpio</a:t>
            </a:r>
            <a:endParaRPr lang="en-US" sz="1701" dirty="0"/>
          </a:p>
        </p:txBody>
      </p:sp>
      <p:sp>
        <p:nvSpPr>
          <p:cNvPr id="11" name="Text 6"/>
          <p:cNvSpPr/>
          <p:nvPr/>
        </p:nvSpPr>
        <p:spPr>
          <a:xfrm>
            <a:off x="604837" y="456592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Escribe código SQL legible y reutilizable para facilitar el mantenimiento y la depuración.</a:t>
            </a:r>
            <a:endParaRPr lang="en-US" sz="1361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5360908"/>
            <a:ext cx="431959" cy="4319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4837" y="596562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Optimización</a:t>
            </a:r>
            <a:endParaRPr lang="en-US" sz="1701" dirty="0"/>
          </a:p>
        </p:txBody>
      </p:sp>
      <p:sp>
        <p:nvSpPr>
          <p:cNvPr id="14" name="Text 8"/>
          <p:cNvSpPr/>
          <p:nvPr/>
        </p:nvSpPr>
        <p:spPr>
          <a:xfrm>
            <a:off x="604837" y="6339126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Optimiza tus consultas para mejorar el rendimiento de la aplicación.</a:t>
            </a:r>
            <a:endParaRPr lang="en-US" sz="1361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7134106"/>
            <a:ext cx="431959" cy="43195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4837" y="7738824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Documentación</a:t>
            </a:r>
            <a:endParaRPr lang="en-US" sz="1701" dirty="0"/>
          </a:p>
        </p:txBody>
      </p:sp>
      <p:sp>
        <p:nvSpPr>
          <p:cNvPr id="17" name="Text 10"/>
          <p:cNvSpPr/>
          <p:nvPr/>
        </p:nvSpPr>
        <p:spPr>
          <a:xfrm>
            <a:off x="604837" y="811232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Documenta tus bases de datos y código SQL para una mejor comprensión.</a:t>
            </a:r>
            <a:endParaRPr lang="en-US" sz="1361" dirty="0"/>
          </a:p>
        </p:txBody>
      </p:sp>
      <p:pic>
        <p:nvPicPr>
          <p:cNvPr id="18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4691896"/>
            <a:ext cx="9631799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Conclusión y recursos adicionales</a:t>
            </a:r>
            <a:endParaRPr lang="en-US" sz="4860" dirty="0"/>
          </a:p>
        </p:txBody>
      </p:sp>
      <p:sp>
        <p:nvSpPr>
          <p:cNvPr id="6" name="Text 3"/>
          <p:cNvSpPr/>
          <p:nvPr/>
        </p:nvSpPr>
        <p:spPr>
          <a:xfrm>
            <a:off x="864037" y="5833705"/>
            <a:ext cx="129023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Ahora tienes una base sólida para usar SQL avanzado para manipular datos y realizar consultas complejas. Explora recursos adicionales para profundizar en la optimización de consultas y técnicas de seguridad.</a:t>
            </a:r>
            <a:endParaRPr lang="en-US" sz="1944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2024-07-06T21:59:46Z</dcterms:created>
  <dcterms:modified xsi:type="dcterms:W3CDTF">2024-07-06T21:59:46Z</dcterms:modified>
</cp:coreProperties>
</file>